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8" r:id="rId2"/>
    <p:sldId id="309" r:id="rId3"/>
    <p:sldId id="258" r:id="rId4"/>
    <p:sldId id="304" r:id="rId5"/>
    <p:sldId id="305" r:id="rId6"/>
    <p:sldId id="306" r:id="rId7"/>
    <p:sldId id="30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87C7"/>
    <a:srgbClr val="8691C8"/>
    <a:srgbClr val="AFB6DB"/>
    <a:srgbClr val="E9EBF5"/>
    <a:srgbClr val="17A19E"/>
    <a:srgbClr val="60B1F2"/>
    <a:srgbClr val="1ECECB"/>
    <a:srgbClr val="7CCDE6"/>
    <a:srgbClr val="9BD4F3"/>
    <a:srgbClr val="CA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8F424-81D6-47E8-A7E4-E257E5F810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86B9F0-31A6-426F-BCF3-88659D599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19615-815C-49CE-9AD4-12F272C45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75A-7987-4316-82C5-23EE40CAC13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1514E-B237-41C2-B8E8-661AD94E1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5A2764-1267-4DCA-A396-7A49DD9FE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94B4-90CB-4C9B-BF93-3E3E63FA9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557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038A8-3593-4CD5-BDD6-3811BD474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0C7AC5-98F4-4C35-86E2-48704E40E1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ABD28-4396-4B36-ADCF-D499C8B40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75A-7987-4316-82C5-23EE40CAC13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E2424-A40B-4FD2-93D2-FA455A58A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C7FE96-2F2E-4462-BCC7-590E29020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94B4-90CB-4C9B-BF93-3E3E63FA9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83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B5207D-55A8-4AAE-9CEA-885D28E51F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78C80F-C02A-429F-80F0-780A6BB2B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206D0-88D1-4DCD-B59D-B93FEE267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75A-7987-4316-82C5-23EE40CAC13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BC0EB-60B6-467B-8BEB-475D8D173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AB8B8-593A-4500-9D53-B4936B710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94B4-90CB-4C9B-BF93-3E3E63FA9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52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D293E-04A8-48CC-99F8-46FB47D36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DBD8B-7901-4B78-BD7D-6E0ECFA3B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A3D91-3E65-4557-843E-43EF04656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75A-7987-4316-82C5-23EE40CAC13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2EFEF-0E0B-4E2E-9B80-3176074F2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14CD9-FB05-4BB5-9C81-E40622EA3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94B4-90CB-4C9B-BF93-3E3E63FA9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1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FF36-BE6B-4049-AE89-BD314C868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49C81-815D-4F17-A970-70BF05FE6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7A13F-D2CE-4477-9D9D-1E680379B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75A-7987-4316-82C5-23EE40CAC13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A1A18-610D-4AE5-AFE7-BFB0F5D1C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B35FA-E701-4D54-BF57-986492CA3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94B4-90CB-4C9B-BF93-3E3E63FA9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5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A86B8-2C61-4140-8B48-DD74842C9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B663F-8F5F-474E-93D1-C5AE5D33AB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A55173-3D19-4E0C-B326-A4096740A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B857D4-ECCE-43AF-99D6-340BFEF7E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75A-7987-4316-82C5-23EE40CAC13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055D33-9929-4E4E-87F2-D87D57F56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ED55D-309C-4DB0-B590-467CF381A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94B4-90CB-4C9B-BF93-3E3E63FA9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796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FE681-CCF7-4CEE-92E2-72238F9F4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04BF5B-083C-4D59-B560-F7EDC0F0F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DC0AFF-650C-4A2C-B95C-252C59A95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126837-19AE-44F6-A4EF-3F101CB409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DC0D7D-2187-46ED-BF93-2286B84077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2F8787-87E0-4D8B-8793-1F9922FF1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75A-7987-4316-82C5-23EE40CAC13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04155F-5DD8-4D19-A2DD-5F0587219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EE8672-74E4-4EE5-BE8D-A64D9D9F8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94B4-90CB-4C9B-BF93-3E3E63FA9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5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33123-F75E-4F66-ADEC-3E5B56875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C8AEFF-8038-40F2-B934-1C8E2CE67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75A-7987-4316-82C5-23EE40CAC13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74BC9E-4747-4E14-B013-024B753C4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E4E049-4C32-4FC1-A288-3ED44435B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94B4-90CB-4C9B-BF93-3E3E63FA9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771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E2A917-F2C0-421F-94BA-E0B969B75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75A-7987-4316-82C5-23EE40CAC13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1CD25-F43C-45E8-83F5-2646FB785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3B7B1E-2B0B-4331-8322-780B6C6FD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94B4-90CB-4C9B-BF93-3E3E63FA9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89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BD06C-FDBF-43EC-A9D5-575A76C17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9911F-94AC-40A4-ACC0-4BF513CF5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615369-E3E9-41C1-8581-C3AF2D2239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D527D-B7F0-4C43-8AB4-3ED5D7991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75A-7987-4316-82C5-23EE40CAC13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7B1924-C4D1-42A4-BEF3-0915BC7D2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FF0C7-8C4A-43BC-B289-878A2977B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94B4-90CB-4C9B-BF93-3E3E63FA9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37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ABCD3-DD39-4CB8-9CA6-3735F512B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2B5E45-A01F-41ED-B727-5F5CE48B9F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845112-4825-416F-8E31-C713F96225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02B740-78A5-4625-9A9D-2601A1D66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75A-7987-4316-82C5-23EE40CAC13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3E0A6-0B96-4A72-A4A5-F7497E4BC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2DD053-869E-493F-9791-45C6A9C48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B94B4-90CB-4C9B-BF93-3E3E63FA9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54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A8D70B-C8FB-4E29-A63A-03E17C636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19613-DFF6-447E-B3AE-F2C2E65C7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C723F-A30D-4571-B83E-F3510CB780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AB75A-7987-4316-82C5-23EE40CAC13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BCF34-830E-496B-A7C8-EE3C6EDA76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772FDF-30D0-48D8-8F33-A2FA726385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B94B4-90CB-4C9B-BF93-3E3E63FA9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90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072A6-6E0E-45DF-A7C6-FF517A46B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E04E8-A62B-42EF-B3C6-52BE9800E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ADD71B-72FF-45AD-8C3B-31B766F0C1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707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305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63442664-917F-4BA2-9ADD-08C883F3C0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939" y="438653"/>
            <a:ext cx="11376122" cy="5980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902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rtboard 3@4x.png" descr="Artboard 3@4x.png">
            <a:extLst>
              <a:ext uri="{FF2B5EF4-FFF2-40B4-BE49-F238E27FC236}">
                <a16:creationId xmlns:a16="http://schemas.microsoft.com/office/drawing/2014/main" id="{33661CC2-7216-47CD-A605-D65776C206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47" t="15658" r="7048" b="34404"/>
          <a:stretch/>
        </p:blipFill>
        <p:spPr>
          <a:xfrm flipH="1">
            <a:off x="89451" y="6440555"/>
            <a:ext cx="3101008" cy="34787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E9666361-D7D7-49FC-9DD1-7AC29028014C}"/>
              </a:ext>
            </a:extLst>
          </p:cNvPr>
          <p:cNvSpPr/>
          <p:nvPr/>
        </p:nvSpPr>
        <p:spPr>
          <a:xfrm>
            <a:off x="7445455" y="1469177"/>
            <a:ext cx="4220156" cy="498108"/>
          </a:xfrm>
          <a:prstGeom prst="rect">
            <a:avLst/>
          </a:prstGeom>
          <a:solidFill>
            <a:srgbClr val="1ECE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>
                <a:latin typeface="Frutiger LT Arabic 45 Light" panose="01000000000000000000" pitchFamily="2" charset="-78"/>
              </a:rPr>
              <a:t>بيانات أعضاء الفريق</a:t>
            </a:r>
            <a:endParaRPr lang="en-US" b="1" dirty="0">
              <a:latin typeface="Frutiger LT Arabic 45 Light" panose="01000000000000000000" pitchFamily="2" charset="-78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C90CA3F-7048-44B5-974A-55DC84DA43A5}"/>
              </a:ext>
            </a:extLst>
          </p:cNvPr>
          <p:cNvCxnSpPr>
            <a:cxnSpLocks/>
          </p:cNvCxnSpPr>
          <p:nvPr/>
        </p:nvCxnSpPr>
        <p:spPr>
          <a:xfrm>
            <a:off x="11742822" y="1469177"/>
            <a:ext cx="0" cy="4902747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5520CA2F-FB38-4739-95FD-555F4ED262F3}"/>
              </a:ext>
            </a:extLst>
          </p:cNvPr>
          <p:cNvSpPr txBox="1"/>
          <p:nvPr/>
        </p:nvSpPr>
        <p:spPr>
          <a:xfrm>
            <a:off x="4055166" y="5211221"/>
            <a:ext cx="7353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rtl="1">
              <a:buFont typeface="Arial" panose="020B0604020202020204" pitchFamily="34" charset="0"/>
              <a:buChar char="•"/>
            </a:pPr>
            <a:r>
              <a:rPr lang="ar-SA" sz="1600" b="1" dirty="0">
                <a:solidFill>
                  <a:srgbClr val="49647B"/>
                </a:solidFill>
                <a:latin typeface="Frutiger LT Arabic 45 Light" panose="01000000000000000000" pitchFamily="2" charset="-78"/>
              </a:rPr>
              <a:t>ملاحظة: الاشتراك بالمسابقة متاح للفرق </a:t>
            </a:r>
            <a:r>
              <a:rPr lang="ar-SA" sz="1600" b="1">
                <a:solidFill>
                  <a:srgbClr val="49647B"/>
                </a:solidFill>
                <a:latin typeface="Frutiger LT Arabic 45 Light" panose="01000000000000000000" pitchFamily="2" charset="-78"/>
              </a:rPr>
              <a:t>والأفراد من </a:t>
            </a:r>
            <a:r>
              <a:rPr lang="ar-SA" sz="1600" b="1" dirty="0">
                <a:solidFill>
                  <a:srgbClr val="49647B"/>
                </a:solidFill>
                <a:latin typeface="Frutiger LT Arabic 45 Light" panose="01000000000000000000" pitchFamily="2" charset="-78"/>
              </a:rPr>
              <a:t>الجامعة </a:t>
            </a:r>
            <a:r>
              <a:rPr lang="ar-SA" sz="1600" b="1">
                <a:solidFill>
                  <a:srgbClr val="49647B"/>
                </a:solidFill>
                <a:latin typeface="Frutiger LT Arabic 45 Light" panose="01000000000000000000" pitchFamily="2" charset="-78"/>
              </a:rPr>
              <a:t>السعودية الإلكترونية فقط.</a:t>
            </a:r>
            <a:endParaRPr lang="ar-SA" sz="1600" b="1" dirty="0">
              <a:solidFill>
                <a:srgbClr val="49647B"/>
              </a:solidFill>
              <a:latin typeface="Frutiger LT Arabic 45 Light" panose="01000000000000000000" pitchFamily="2" charset="-78"/>
            </a:endParaRPr>
          </a:p>
          <a:p>
            <a:pPr marL="285750" indent="-285750" algn="just" rtl="1">
              <a:buFont typeface="Arial" panose="020B0604020202020204" pitchFamily="34" charset="0"/>
              <a:buChar char="•"/>
            </a:pPr>
            <a:r>
              <a:rPr lang="ar-SA" sz="1600" b="1" dirty="0">
                <a:solidFill>
                  <a:srgbClr val="49647B"/>
                </a:solidFill>
                <a:latin typeface="Frutiger LT Arabic 45 Light" panose="01000000000000000000" pitchFamily="2" charset="-78"/>
              </a:rPr>
              <a:t>المستوى الدراسي (بكالوريوس - تحضيري – مستوى أول... ثاني .... خريج – ماجستير)</a:t>
            </a:r>
            <a:endParaRPr lang="en-US" sz="1600" b="1" dirty="0">
              <a:solidFill>
                <a:srgbClr val="49647B"/>
              </a:solidFill>
              <a:latin typeface="Frutiger LT Arabic 45 Light" panose="01000000000000000000" pitchFamily="2" charset="-78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6D4172F-021A-4BA0-AF97-E6C4140085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858627"/>
              </p:ext>
            </p:extLst>
          </p:nvPr>
        </p:nvGraphicFramePr>
        <p:xfrm>
          <a:off x="357843" y="2105893"/>
          <a:ext cx="1130947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3713">
                  <a:extLst>
                    <a:ext uri="{9D8B030D-6E8A-4147-A177-3AD203B41FA5}">
                      <a16:colId xmlns:a16="http://schemas.microsoft.com/office/drawing/2014/main" val="4141688560"/>
                    </a:ext>
                  </a:extLst>
                </a:gridCol>
                <a:gridCol w="2887579">
                  <a:extLst>
                    <a:ext uri="{9D8B030D-6E8A-4147-A177-3AD203B41FA5}">
                      <a16:colId xmlns:a16="http://schemas.microsoft.com/office/drawing/2014/main" val="577262555"/>
                    </a:ext>
                  </a:extLst>
                </a:gridCol>
                <a:gridCol w="2348565">
                  <a:extLst>
                    <a:ext uri="{9D8B030D-6E8A-4147-A177-3AD203B41FA5}">
                      <a16:colId xmlns:a16="http://schemas.microsoft.com/office/drawing/2014/main" val="1728541465"/>
                    </a:ext>
                  </a:extLst>
                </a:gridCol>
                <a:gridCol w="2829619">
                  <a:extLst>
                    <a:ext uri="{9D8B030D-6E8A-4147-A177-3AD203B41FA5}">
                      <a16:colId xmlns:a16="http://schemas.microsoft.com/office/drawing/2014/main" val="19737974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التخصص والمستوى الدراسي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البريد الجامعي (</a:t>
                      </a:r>
                      <a:r>
                        <a:rPr lang="en-US" dirty="0"/>
                        <a:t>@seu.edu.sa</a:t>
                      </a:r>
                      <a:r>
                        <a:rPr lang="ar-SA" dirty="0"/>
                        <a:t>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رقم الهاتف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الاسم الرباعي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779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3196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4479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7034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4548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2250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9739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6041850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CB3A16E-8D6E-41B7-8C19-A9AFD9B550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560" y="50298"/>
            <a:ext cx="11802879" cy="128027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A1E71BE-3DEE-4597-89B8-DC7C2EEC6635}"/>
              </a:ext>
            </a:extLst>
          </p:cNvPr>
          <p:cNvSpPr txBox="1"/>
          <p:nvPr/>
        </p:nvSpPr>
        <p:spPr>
          <a:xfrm>
            <a:off x="3806687" y="5847937"/>
            <a:ext cx="7602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SA" b="1" dirty="0">
                <a:solidFill>
                  <a:srgbClr val="FF0000"/>
                </a:solidFill>
                <a:latin typeface="Frutiger LT Arabic 45 Light" panose="01000000000000000000" pitchFamily="2" charset="-78"/>
              </a:rPr>
              <a:t>* آخر موعد لاستقبال المشاركات هو نهاية يوم السبت 3 ديسمبر 2022م</a:t>
            </a:r>
          </a:p>
        </p:txBody>
      </p:sp>
    </p:spTree>
    <p:extLst>
      <p:ext uri="{BB962C8B-B14F-4D97-AF65-F5344CB8AC3E}">
        <p14:creationId xmlns:p14="http://schemas.microsoft.com/office/powerpoint/2010/main" val="368032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rtboard 3@4x.png" descr="Artboard 3@4x.png">
            <a:extLst>
              <a:ext uri="{FF2B5EF4-FFF2-40B4-BE49-F238E27FC236}">
                <a16:creationId xmlns:a16="http://schemas.microsoft.com/office/drawing/2014/main" id="{33661CC2-7216-47CD-A605-D65776C206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47" t="15658" r="7048" b="34404"/>
          <a:stretch/>
        </p:blipFill>
        <p:spPr>
          <a:xfrm flipH="1">
            <a:off x="89451" y="6440555"/>
            <a:ext cx="3101008" cy="347871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C90CA3F-7048-44B5-974A-55DC84DA43A5}"/>
              </a:ext>
            </a:extLst>
          </p:cNvPr>
          <p:cNvCxnSpPr>
            <a:cxnSpLocks/>
          </p:cNvCxnSpPr>
          <p:nvPr/>
        </p:nvCxnSpPr>
        <p:spPr>
          <a:xfrm>
            <a:off x="11742822" y="1469177"/>
            <a:ext cx="0" cy="4902747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88AA7227-E6B7-42CE-9877-F1C3F15CE0FE}"/>
              </a:ext>
            </a:extLst>
          </p:cNvPr>
          <p:cNvGrpSpPr/>
          <p:nvPr/>
        </p:nvGrpSpPr>
        <p:grpSpPr>
          <a:xfrm>
            <a:off x="9269128" y="1469177"/>
            <a:ext cx="2341453" cy="498108"/>
            <a:chOff x="7401825" y="1609885"/>
            <a:chExt cx="4389121" cy="863808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229894AD-5BF8-49AE-A7B7-DD71A007AE5B}"/>
                </a:ext>
              </a:extLst>
            </p:cNvPr>
            <p:cNvSpPr/>
            <p:nvPr/>
          </p:nvSpPr>
          <p:spPr>
            <a:xfrm>
              <a:off x="7401825" y="1609885"/>
              <a:ext cx="4389121" cy="863808"/>
            </a:xfrm>
            <a:prstGeom prst="roundRect">
              <a:avLst>
                <a:gd name="adj" fmla="val 9818"/>
              </a:avLst>
            </a:prstGeom>
            <a:noFill/>
            <a:ln>
              <a:solidFill>
                <a:srgbClr val="60B1F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60A25A05-2A6D-40A1-9878-C2B1D5859A9D}"/>
                </a:ext>
              </a:extLst>
            </p:cNvPr>
            <p:cNvSpPr/>
            <p:nvPr/>
          </p:nvSpPr>
          <p:spPr>
            <a:xfrm>
              <a:off x="7478831" y="1685680"/>
              <a:ext cx="4254366" cy="720636"/>
            </a:xfrm>
            <a:prstGeom prst="roundRect">
              <a:avLst>
                <a:gd name="adj" fmla="val 9818"/>
              </a:avLst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1600" b="1" dirty="0">
                  <a:solidFill>
                    <a:srgbClr val="0083C3"/>
                  </a:solidFill>
                  <a:latin typeface="Frutiger LT Arabic 45 Light" panose="01000000000000000000" pitchFamily="2" charset="-78"/>
                </a:rPr>
                <a:t>اسم المشروع</a:t>
              </a:r>
              <a:endParaRPr lang="en-US" sz="1600" b="1" dirty="0">
                <a:solidFill>
                  <a:srgbClr val="0083C3"/>
                </a:solidFill>
                <a:latin typeface="Frutiger LT Arabic 45 Light" panose="01000000000000000000" pitchFamily="2" charset="-78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B4ECF4B0-B830-44BE-B975-F304B36C1D86}"/>
              </a:ext>
            </a:extLst>
          </p:cNvPr>
          <p:cNvSpPr txBox="1"/>
          <p:nvPr/>
        </p:nvSpPr>
        <p:spPr>
          <a:xfrm>
            <a:off x="192506" y="2075702"/>
            <a:ext cx="11418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SA" sz="1600" b="1" dirty="0">
                <a:solidFill>
                  <a:srgbClr val="3A4F61"/>
                </a:solidFill>
                <a:latin typeface="Frutiger LT Arabic 45 Light" panose="01000000000000000000" pitchFamily="2" charset="-78"/>
              </a:rPr>
              <a:t>أضف الاسم هنا</a:t>
            </a:r>
            <a:endParaRPr lang="en-US" sz="1600" b="1" dirty="0">
              <a:solidFill>
                <a:srgbClr val="3A4F61"/>
              </a:solidFill>
              <a:latin typeface="Frutiger LT Arabic 45 Light" panose="01000000000000000000" pitchFamily="2" charset="-78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F253C99-5D03-461D-A3C2-5FA6CCDA788C}"/>
              </a:ext>
            </a:extLst>
          </p:cNvPr>
          <p:cNvGrpSpPr/>
          <p:nvPr/>
        </p:nvGrpSpPr>
        <p:grpSpPr>
          <a:xfrm>
            <a:off x="9269128" y="2538811"/>
            <a:ext cx="2341453" cy="498108"/>
            <a:chOff x="7401825" y="1609885"/>
            <a:chExt cx="4389121" cy="863808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FB927C7D-E2D3-4CF3-9D9C-8005DB3B64FE}"/>
                </a:ext>
              </a:extLst>
            </p:cNvPr>
            <p:cNvSpPr/>
            <p:nvPr/>
          </p:nvSpPr>
          <p:spPr>
            <a:xfrm>
              <a:off x="7401825" y="1609885"/>
              <a:ext cx="4389121" cy="863808"/>
            </a:xfrm>
            <a:prstGeom prst="roundRect">
              <a:avLst>
                <a:gd name="adj" fmla="val 9818"/>
              </a:avLst>
            </a:prstGeom>
            <a:noFill/>
            <a:ln>
              <a:solidFill>
                <a:srgbClr val="60B1F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460C25AC-CE97-436A-92D7-59CC9624605A}"/>
                </a:ext>
              </a:extLst>
            </p:cNvPr>
            <p:cNvSpPr/>
            <p:nvPr/>
          </p:nvSpPr>
          <p:spPr>
            <a:xfrm>
              <a:off x="7478831" y="1685680"/>
              <a:ext cx="4254366" cy="720636"/>
            </a:xfrm>
            <a:prstGeom prst="roundRect">
              <a:avLst>
                <a:gd name="adj" fmla="val 9818"/>
              </a:avLst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1600" b="1" dirty="0">
                  <a:solidFill>
                    <a:srgbClr val="0083C3"/>
                  </a:solidFill>
                  <a:latin typeface="Frutiger LT Arabic 45 Light" panose="01000000000000000000" pitchFamily="2" charset="-78"/>
                </a:rPr>
                <a:t>مسار المشروع</a:t>
              </a:r>
              <a:endParaRPr lang="en-US" sz="1600" b="1" dirty="0">
                <a:solidFill>
                  <a:srgbClr val="0083C3"/>
                </a:solidFill>
                <a:latin typeface="Frutiger LT Arabic 45 Light" panose="01000000000000000000" pitchFamily="2" charset="-78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0DECF3E8-CCD9-4A2C-99BE-E33A0E11EF69}"/>
              </a:ext>
            </a:extLst>
          </p:cNvPr>
          <p:cNvSpPr txBox="1"/>
          <p:nvPr/>
        </p:nvSpPr>
        <p:spPr>
          <a:xfrm>
            <a:off x="192506" y="3145336"/>
            <a:ext cx="11418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SA" sz="1600" b="1" dirty="0">
                <a:solidFill>
                  <a:srgbClr val="3A4F61"/>
                </a:solidFill>
                <a:latin typeface="Frutiger LT Arabic 45 Light" panose="01000000000000000000" pitchFamily="2" charset="-78"/>
              </a:rPr>
              <a:t> الريادة البيئية أو الريادة المجتمعية (اختر المسار المناسب)</a:t>
            </a:r>
            <a:endParaRPr lang="en-US" sz="1600" b="1" dirty="0">
              <a:solidFill>
                <a:srgbClr val="3A4F61"/>
              </a:solidFill>
              <a:latin typeface="Frutiger LT Arabic 45 Light" panose="01000000000000000000" pitchFamily="2" charset="-78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C3E8E9A-1E32-4C6F-88FA-C82DD2874D7B}"/>
              </a:ext>
            </a:extLst>
          </p:cNvPr>
          <p:cNvGrpSpPr/>
          <p:nvPr/>
        </p:nvGrpSpPr>
        <p:grpSpPr>
          <a:xfrm>
            <a:off x="151075" y="48283"/>
            <a:ext cx="11801955" cy="1223077"/>
            <a:chOff x="151075" y="48283"/>
            <a:chExt cx="11801955" cy="1223077"/>
          </a:xfrm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E838DC79-D9DE-4F76-A66E-C6510A822A8E}"/>
                </a:ext>
              </a:extLst>
            </p:cNvPr>
            <p:cNvSpPr/>
            <p:nvPr/>
          </p:nvSpPr>
          <p:spPr>
            <a:xfrm>
              <a:off x="151075" y="114182"/>
              <a:ext cx="11801955" cy="1157178"/>
            </a:xfrm>
            <a:prstGeom prst="roundRect">
              <a:avLst>
                <a:gd name="adj" fmla="val 660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507BC8"/>
                  </a:solidFill>
                </a:rPr>
                <a:t> 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654FFC6-1F5E-4B7D-88BC-024B892E0F64}"/>
                </a:ext>
              </a:extLst>
            </p:cNvPr>
            <p:cNvSpPr txBox="1"/>
            <p:nvPr/>
          </p:nvSpPr>
          <p:spPr>
            <a:xfrm>
              <a:off x="6366274" y="215717"/>
              <a:ext cx="3733800" cy="954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cap="none" spc="0" normalizeH="0" baseline="0" dirty="0">
                  <a:ln>
                    <a:noFill/>
                  </a:ln>
                  <a:solidFill>
                    <a:srgbClr val="507BC8"/>
                  </a:solidFill>
                  <a:effectLst/>
                  <a:uFillTx/>
                  <a:latin typeface="Frutiger LT Arabic 45 Light" panose="01000000000000000000" pitchFamily="2" charset="-78"/>
                  <a:cs typeface="Frutiger LT Arabic 45 Light" panose="01000000000000000000" pitchFamily="2" charset="-78"/>
                  <a:sym typeface="Helvetica"/>
                </a:rPr>
                <a:t> </a:t>
              </a:r>
              <a:r>
                <a:rPr lang="ar-SA" sz="2800" b="1" dirty="0">
                  <a:solidFill>
                    <a:srgbClr val="507BC8"/>
                  </a:solidFill>
                  <a:latin typeface="Frutiger LT Arabic 45 Light" panose="01000000000000000000" pitchFamily="2" charset="-78"/>
                  <a:cs typeface="Frutiger LT Arabic 45 Light" panose="01000000000000000000" pitchFamily="2" charset="-78"/>
                  <a:sym typeface="Helvetica"/>
                </a:rPr>
                <a:t>أسبوع </a:t>
              </a:r>
              <a:endParaRPr lang="en-US" sz="2800" b="1" dirty="0">
                <a:solidFill>
                  <a:srgbClr val="507BC8"/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  <a:sym typeface="Helvetica"/>
              </a:endParaRPr>
            </a:p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A" sz="2800" b="1" dirty="0">
                  <a:solidFill>
                    <a:srgbClr val="507BC8"/>
                  </a:solidFill>
                  <a:latin typeface="Frutiger LT Arabic 45 Light" panose="01000000000000000000" pitchFamily="2" charset="-78"/>
                  <a:cs typeface="Frutiger LT Arabic 45 Light" panose="01000000000000000000" pitchFamily="2" charset="-78"/>
                  <a:sym typeface="Helvetica"/>
                </a:rPr>
                <a:t>ريادة الأعمال العالمي </a:t>
              </a:r>
              <a:endPara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7BC8"/>
                </a:solidFill>
                <a:effectLst/>
                <a:uFillTx/>
                <a:latin typeface="Frutiger LT Arabic 45 Light" panose="01000000000000000000" pitchFamily="2" charset="-78"/>
                <a:cs typeface="Frutiger LT Arabic 45 Light" panose="01000000000000000000" pitchFamily="2" charset="-78"/>
                <a:sym typeface="Helvetica"/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1065F7C-0ACE-475D-A951-772BD40800E2}"/>
                </a:ext>
              </a:extLst>
            </p:cNvPr>
            <p:cNvGrpSpPr/>
            <p:nvPr/>
          </p:nvGrpSpPr>
          <p:grpSpPr>
            <a:xfrm>
              <a:off x="3543749" y="48283"/>
              <a:ext cx="4393759" cy="1100015"/>
              <a:chOff x="3928861" y="3847325"/>
              <a:chExt cx="3320497" cy="788422"/>
            </a:xfrm>
          </p:grpSpPr>
          <p:pic>
            <p:nvPicPr>
              <p:cNvPr id="26" name="Picture 25" descr="A picture containing text, clipart, vector graphics&#10;&#10;Description automatically generated">
                <a:extLst>
                  <a:ext uri="{FF2B5EF4-FFF2-40B4-BE49-F238E27FC236}">
                    <a16:creationId xmlns:a16="http://schemas.microsoft.com/office/drawing/2014/main" id="{A5EA4A64-E182-4A13-B63C-29B23EFE319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1142"/>
              <a:stretch/>
            </p:blipFill>
            <p:spPr>
              <a:xfrm>
                <a:off x="3928861" y="3992679"/>
                <a:ext cx="686145" cy="606563"/>
              </a:xfrm>
              <a:prstGeom prst="rect">
                <a:avLst/>
              </a:prstGeom>
            </p:spPr>
          </p:pic>
          <p:pic>
            <p:nvPicPr>
              <p:cNvPr id="27" name="Picture 26" descr="A picture containing text, clipart, vector graphics&#10;&#10;Description automatically generated">
                <a:extLst>
                  <a:ext uri="{FF2B5EF4-FFF2-40B4-BE49-F238E27FC236}">
                    <a16:creationId xmlns:a16="http://schemas.microsoft.com/office/drawing/2014/main" id="{AB9063CA-27CB-461A-9F41-276F3B8F999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8212"/>
              <a:stretch/>
            </p:blipFill>
            <p:spPr>
              <a:xfrm>
                <a:off x="4627310" y="3847325"/>
                <a:ext cx="1302903" cy="731610"/>
              </a:xfrm>
              <a:prstGeom prst="rect">
                <a:avLst/>
              </a:prstGeom>
            </p:spPr>
          </p:pic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2C8E903-38FC-469F-A832-5788A78AC9F9}"/>
                  </a:ext>
                </a:extLst>
              </p:cNvPr>
              <p:cNvSpPr txBox="1"/>
              <p:nvPr/>
            </p:nvSpPr>
            <p:spPr>
              <a:xfrm>
                <a:off x="4580358" y="4393093"/>
                <a:ext cx="2669000" cy="242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058AC7"/>
                    </a:solidFill>
                  </a:rPr>
                  <a:t>Saudi Electronic University</a:t>
                </a:r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18425B8-FD24-4028-BE24-C1418CF59AA2}"/>
                </a:ext>
              </a:extLst>
            </p:cNvPr>
            <p:cNvSpPr txBox="1"/>
            <p:nvPr/>
          </p:nvSpPr>
          <p:spPr>
            <a:xfrm>
              <a:off x="731978" y="346451"/>
              <a:ext cx="256993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rtl="1"/>
              <a:r>
                <a:rPr lang="ar-SA" sz="1600" dirty="0">
                  <a:solidFill>
                    <a:schemeClr val="bg2">
                      <a:lumMod val="50000"/>
                    </a:schemeClr>
                  </a:solidFill>
                  <a:latin typeface="Frutiger LT Arabic 45 Light" panose="01000000000000000000" pitchFamily="2" charset="-78"/>
                  <a:cs typeface="Frutiger LT Arabic 45 Light" panose="01000000000000000000" pitchFamily="2" charset="-78"/>
                </a:rPr>
                <a:t>خلال الفترة </a:t>
              </a:r>
              <a:endParaRPr lang="en-US" sz="1600" dirty="0">
                <a:solidFill>
                  <a:schemeClr val="bg2">
                    <a:lumMod val="5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endParaRPr>
            </a:p>
            <a:p>
              <a:pPr algn="r" rtl="1"/>
              <a:r>
                <a:rPr lang="ar-SA" sz="1600" dirty="0">
                  <a:solidFill>
                    <a:schemeClr val="bg2">
                      <a:lumMod val="50000"/>
                    </a:schemeClr>
                  </a:solidFill>
                  <a:latin typeface="Frutiger LT Arabic 45 Light" panose="01000000000000000000" pitchFamily="2" charset="-78"/>
                  <a:cs typeface="Frutiger LT Arabic 45 Light" panose="01000000000000000000" pitchFamily="2" charset="-78"/>
                </a:rPr>
                <a:t>من 14 الى 20 نوفمبر 2022</a:t>
              </a:r>
              <a:endParaRPr lang="en-US" sz="1600" dirty="0">
                <a:solidFill>
                  <a:schemeClr val="bg2">
                    <a:lumMod val="5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C50F125-C7B3-4A6A-9C2B-25E8220BF8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51893" y="207891"/>
              <a:ext cx="0" cy="94814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BAFE145-920A-4699-8066-D20D99CBEE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83792" y="204910"/>
              <a:ext cx="0" cy="94814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5" name="Picture 24" descr="Text&#10;&#10;Description automatically generated">
              <a:extLst>
                <a:ext uri="{FF2B5EF4-FFF2-40B4-BE49-F238E27FC236}">
                  <a16:creationId xmlns:a16="http://schemas.microsoft.com/office/drawing/2014/main" id="{719467F7-2798-4DBF-932D-9D41A543581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17874" y="121641"/>
              <a:ext cx="1666529" cy="1034397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FF31228-D5A7-4EF4-B006-C8B14D1ED7CD}"/>
              </a:ext>
            </a:extLst>
          </p:cNvPr>
          <p:cNvGrpSpPr/>
          <p:nvPr/>
        </p:nvGrpSpPr>
        <p:grpSpPr>
          <a:xfrm>
            <a:off x="9269127" y="3562826"/>
            <a:ext cx="2341453" cy="498108"/>
            <a:chOff x="7401825" y="1609885"/>
            <a:chExt cx="4389121" cy="863808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0BFE6F9F-CF0D-48DA-B883-C6531652FA1E}"/>
                </a:ext>
              </a:extLst>
            </p:cNvPr>
            <p:cNvSpPr/>
            <p:nvPr/>
          </p:nvSpPr>
          <p:spPr>
            <a:xfrm>
              <a:off x="7401825" y="1609885"/>
              <a:ext cx="4389121" cy="863808"/>
            </a:xfrm>
            <a:prstGeom prst="roundRect">
              <a:avLst>
                <a:gd name="adj" fmla="val 9818"/>
              </a:avLst>
            </a:prstGeom>
            <a:noFill/>
            <a:ln>
              <a:solidFill>
                <a:srgbClr val="60B1F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DA850549-90AC-4095-A13F-8B37B895F683}"/>
                </a:ext>
              </a:extLst>
            </p:cNvPr>
            <p:cNvSpPr/>
            <p:nvPr/>
          </p:nvSpPr>
          <p:spPr>
            <a:xfrm>
              <a:off x="7478831" y="1685680"/>
              <a:ext cx="4254366" cy="720636"/>
            </a:xfrm>
            <a:prstGeom prst="roundRect">
              <a:avLst>
                <a:gd name="adj" fmla="val 9818"/>
              </a:avLst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1600" b="1" dirty="0">
                  <a:solidFill>
                    <a:srgbClr val="0083C3"/>
                  </a:solidFill>
                  <a:latin typeface="Frutiger LT Arabic 45 Light" panose="01000000000000000000" pitchFamily="2" charset="-78"/>
                </a:rPr>
                <a:t>وصف المشروع</a:t>
              </a:r>
              <a:endParaRPr lang="en-US" sz="1600" b="1" dirty="0">
                <a:solidFill>
                  <a:srgbClr val="0083C3"/>
                </a:solidFill>
                <a:latin typeface="Frutiger LT Arabic 45 Light" panose="01000000000000000000" pitchFamily="2" charset="-78"/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1870556C-17F2-4273-BC7E-825F30B9DFF7}"/>
              </a:ext>
            </a:extLst>
          </p:cNvPr>
          <p:cNvSpPr txBox="1"/>
          <p:nvPr/>
        </p:nvSpPr>
        <p:spPr>
          <a:xfrm>
            <a:off x="192505" y="4169351"/>
            <a:ext cx="11418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SA" sz="1600" b="1" dirty="0">
                <a:solidFill>
                  <a:srgbClr val="3A4F61"/>
                </a:solidFill>
                <a:latin typeface="Frutiger LT Arabic 45 Light" panose="01000000000000000000" pitchFamily="2" charset="-78"/>
              </a:rPr>
              <a:t>أضف الوصف هنا بما لا يزيد من 6 جمل</a:t>
            </a:r>
            <a:endParaRPr lang="en-US" sz="1600" b="1" dirty="0">
              <a:solidFill>
                <a:srgbClr val="3A4F61"/>
              </a:solidFill>
              <a:latin typeface="Frutiger LT Arabic 45 Ligh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8613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rtboard 3@4x.png" descr="Artboard 3@4x.png">
            <a:extLst>
              <a:ext uri="{FF2B5EF4-FFF2-40B4-BE49-F238E27FC236}">
                <a16:creationId xmlns:a16="http://schemas.microsoft.com/office/drawing/2014/main" id="{33661CC2-7216-47CD-A605-D65776C206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47" t="15658" r="7048" b="34404"/>
          <a:stretch/>
        </p:blipFill>
        <p:spPr>
          <a:xfrm flipH="1">
            <a:off x="89451" y="6440555"/>
            <a:ext cx="3101008" cy="347871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C90CA3F-7048-44B5-974A-55DC84DA43A5}"/>
              </a:ext>
            </a:extLst>
          </p:cNvPr>
          <p:cNvCxnSpPr>
            <a:cxnSpLocks/>
          </p:cNvCxnSpPr>
          <p:nvPr/>
        </p:nvCxnSpPr>
        <p:spPr>
          <a:xfrm>
            <a:off x="11742822" y="1469177"/>
            <a:ext cx="0" cy="4902747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88AA7227-E6B7-42CE-9877-F1C3F15CE0FE}"/>
              </a:ext>
            </a:extLst>
          </p:cNvPr>
          <p:cNvGrpSpPr/>
          <p:nvPr/>
        </p:nvGrpSpPr>
        <p:grpSpPr>
          <a:xfrm>
            <a:off x="9269128" y="1469177"/>
            <a:ext cx="2341453" cy="498108"/>
            <a:chOff x="7401825" y="1609885"/>
            <a:chExt cx="4389121" cy="863808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229894AD-5BF8-49AE-A7B7-DD71A007AE5B}"/>
                </a:ext>
              </a:extLst>
            </p:cNvPr>
            <p:cNvSpPr/>
            <p:nvPr/>
          </p:nvSpPr>
          <p:spPr>
            <a:xfrm>
              <a:off x="7401825" y="1609885"/>
              <a:ext cx="4389121" cy="863808"/>
            </a:xfrm>
            <a:prstGeom prst="roundRect">
              <a:avLst>
                <a:gd name="adj" fmla="val 9818"/>
              </a:avLst>
            </a:prstGeom>
            <a:noFill/>
            <a:ln>
              <a:solidFill>
                <a:srgbClr val="60B1F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60A25A05-2A6D-40A1-9878-C2B1D5859A9D}"/>
                </a:ext>
              </a:extLst>
            </p:cNvPr>
            <p:cNvSpPr/>
            <p:nvPr/>
          </p:nvSpPr>
          <p:spPr>
            <a:xfrm>
              <a:off x="7478831" y="1685680"/>
              <a:ext cx="4254366" cy="720636"/>
            </a:xfrm>
            <a:prstGeom prst="roundRect">
              <a:avLst>
                <a:gd name="adj" fmla="val 9818"/>
              </a:avLst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1600" b="1" dirty="0">
                  <a:solidFill>
                    <a:srgbClr val="0083C3"/>
                  </a:solidFill>
                  <a:latin typeface="Frutiger LT Arabic 45 Light" panose="01000000000000000000" pitchFamily="2" charset="-78"/>
                </a:rPr>
                <a:t>المشكلة</a:t>
              </a:r>
              <a:endParaRPr lang="en-US" sz="1600" b="1" dirty="0">
                <a:solidFill>
                  <a:srgbClr val="0083C3"/>
                </a:solidFill>
                <a:latin typeface="Frutiger LT Arabic 45 Light" panose="01000000000000000000" pitchFamily="2" charset="-78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B4ECF4B0-B830-44BE-B975-F304B36C1D86}"/>
              </a:ext>
            </a:extLst>
          </p:cNvPr>
          <p:cNvSpPr txBox="1"/>
          <p:nvPr/>
        </p:nvSpPr>
        <p:spPr>
          <a:xfrm>
            <a:off x="192506" y="2075702"/>
            <a:ext cx="11418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SA" sz="1600" b="1" dirty="0">
                <a:solidFill>
                  <a:srgbClr val="3A4F61"/>
                </a:solidFill>
                <a:latin typeface="Frutiger LT Arabic 45 Light" panose="01000000000000000000" pitchFamily="2" charset="-78"/>
              </a:rPr>
              <a:t>أضف وصف المشكلة هنا (يمكن إضافة صور وشروحات وأكواد في اكثر من شريحة اذا تطلب ذلك)</a:t>
            </a:r>
            <a:endParaRPr lang="en-US" sz="1600" b="1" dirty="0">
              <a:solidFill>
                <a:srgbClr val="3A4F61"/>
              </a:solidFill>
              <a:latin typeface="Frutiger LT Arabic 45 Light" panose="01000000000000000000" pitchFamily="2" charset="-78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EE50599-37D8-4AC3-8493-E1529414C65C}"/>
              </a:ext>
            </a:extLst>
          </p:cNvPr>
          <p:cNvGrpSpPr/>
          <p:nvPr/>
        </p:nvGrpSpPr>
        <p:grpSpPr>
          <a:xfrm>
            <a:off x="151075" y="48283"/>
            <a:ext cx="11801955" cy="1223077"/>
            <a:chOff x="151075" y="48283"/>
            <a:chExt cx="11801955" cy="1223077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FD3B12E5-71AF-4243-9E89-054D8042F1F5}"/>
                </a:ext>
              </a:extLst>
            </p:cNvPr>
            <p:cNvSpPr/>
            <p:nvPr/>
          </p:nvSpPr>
          <p:spPr>
            <a:xfrm>
              <a:off x="151075" y="114182"/>
              <a:ext cx="11801955" cy="1157178"/>
            </a:xfrm>
            <a:prstGeom prst="roundRect">
              <a:avLst>
                <a:gd name="adj" fmla="val 660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507BC8"/>
                  </a:solidFill>
                </a:rPr>
                <a:t> 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B3D6992-8FCC-4C01-B55A-F59A82693777}"/>
                </a:ext>
              </a:extLst>
            </p:cNvPr>
            <p:cNvSpPr txBox="1"/>
            <p:nvPr/>
          </p:nvSpPr>
          <p:spPr>
            <a:xfrm>
              <a:off x="6366274" y="215717"/>
              <a:ext cx="3733800" cy="954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cap="none" spc="0" normalizeH="0" baseline="0" dirty="0">
                  <a:ln>
                    <a:noFill/>
                  </a:ln>
                  <a:solidFill>
                    <a:srgbClr val="507BC8"/>
                  </a:solidFill>
                  <a:effectLst/>
                  <a:uFillTx/>
                  <a:latin typeface="Frutiger LT Arabic 45 Light" panose="01000000000000000000" pitchFamily="2" charset="-78"/>
                  <a:cs typeface="Frutiger LT Arabic 45 Light" panose="01000000000000000000" pitchFamily="2" charset="-78"/>
                  <a:sym typeface="Helvetica"/>
                </a:rPr>
                <a:t> </a:t>
              </a:r>
              <a:r>
                <a:rPr lang="ar-SA" sz="2800" b="1" dirty="0">
                  <a:solidFill>
                    <a:srgbClr val="507BC8"/>
                  </a:solidFill>
                  <a:latin typeface="Frutiger LT Arabic 45 Light" panose="01000000000000000000" pitchFamily="2" charset="-78"/>
                  <a:cs typeface="Frutiger LT Arabic 45 Light" panose="01000000000000000000" pitchFamily="2" charset="-78"/>
                  <a:sym typeface="Helvetica"/>
                </a:rPr>
                <a:t>أسبوع </a:t>
              </a:r>
              <a:endParaRPr lang="en-US" sz="2800" b="1" dirty="0">
                <a:solidFill>
                  <a:srgbClr val="507BC8"/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  <a:sym typeface="Helvetica"/>
              </a:endParaRPr>
            </a:p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A" sz="2800" b="1" dirty="0">
                  <a:solidFill>
                    <a:srgbClr val="507BC8"/>
                  </a:solidFill>
                  <a:latin typeface="Frutiger LT Arabic 45 Light" panose="01000000000000000000" pitchFamily="2" charset="-78"/>
                  <a:cs typeface="Frutiger LT Arabic 45 Light" panose="01000000000000000000" pitchFamily="2" charset="-78"/>
                  <a:sym typeface="Helvetica"/>
                </a:rPr>
                <a:t>ريادة الأعمال العالمي </a:t>
              </a:r>
              <a:endPara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7BC8"/>
                </a:solidFill>
                <a:effectLst/>
                <a:uFillTx/>
                <a:latin typeface="Frutiger LT Arabic 45 Light" panose="01000000000000000000" pitchFamily="2" charset="-78"/>
                <a:cs typeface="Frutiger LT Arabic 45 Light" panose="01000000000000000000" pitchFamily="2" charset="-78"/>
                <a:sym typeface="Helvetica"/>
              </a:endParaRP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381D127B-3220-43EE-A6D1-3BC700EDFC1D}"/>
                </a:ext>
              </a:extLst>
            </p:cNvPr>
            <p:cNvGrpSpPr/>
            <p:nvPr/>
          </p:nvGrpSpPr>
          <p:grpSpPr>
            <a:xfrm>
              <a:off x="3543749" y="48283"/>
              <a:ext cx="4393759" cy="1100015"/>
              <a:chOff x="3928861" y="3847325"/>
              <a:chExt cx="3320497" cy="788422"/>
            </a:xfrm>
          </p:grpSpPr>
          <p:pic>
            <p:nvPicPr>
              <p:cNvPr id="21" name="Picture 20" descr="A picture containing text, clipart, vector graphics&#10;&#10;Description automatically generated">
                <a:extLst>
                  <a:ext uri="{FF2B5EF4-FFF2-40B4-BE49-F238E27FC236}">
                    <a16:creationId xmlns:a16="http://schemas.microsoft.com/office/drawing/2014/main" id="{36D5AF35-F3C7-43D7-A3A1-180CE998CAB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1142"/>
              <a:stretch/>
            </p:blipFill>
            <p:spPr>
              <a:xfrm>
                <a:off x="3928861" y="3992679"/>
                <a:ext cx="686145" cy="606563"/>
              </a:xfrm>
              <a:prstGeom prst="rect">
                <a:avLst/>
              </a:prstGeom>
            </p:spPr>
          </p:pic>
          <p:pic>
            <p:nvPicPr>
              <p:cNvPr id="22" name="Picture 21" descr="A picture containing text, clipart, vector graphics&#10;&#10;Description automatically generated">
                <a:extLst>
                  <a:ext uri="{FF2B5EF4-FFF2-40B4-BE49-F238E27FC236}">
                    <a16:creationId xmlns:a16="http://schemas.microsoft.com/office/drawing/2014/main" id="{CE7EB6DC-5D49-4D6D-9D35-7125645933A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8212"/>
              <a:stretch/>
            </p:blipFill>
            <p:spPr>
              <a:xfrm>
                <a:off x="4627310" y="3847325"/>
                <a:ext cx="1302903" cy="731610"/>
              </a:xfrm>
              <a:prstGeom prst="rect">
                <a:avLst/>
              </a:prstGeom>
            </p:spPr>
          </p:pic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DE1DEAB-5941-40A0-80E3-C78706A2EC1C}"/>
                  </a:ext>
                </a:extLst>
              </p:cNvPr>
              <p:cNvSpPr txBox="1"/>
              <p:nvPr/>
            </p:nvSpPr>
            <p:spPr>
              <a:xfrm>
                <a:off x="4580358" y="4393093"/>
                <a:ext cx="2669000" cy="242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058AC7"/>
                    </a:solidFill>
                  </a:rPr>
                  <a:t>Saudi Electronic University</a:t>
                </a:r>
              </a:p>
            </p:txBody>
          </p: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50A134A-2CA6-4AA3-A792-E33A90569929}"/>
                </a:ext>
              </a:extLst>
            </p:cNvPr>
            <p:cNvSpPr txBox="1"/>
            <p:nvPr/>
          </p:nvSpPr>
          <p:spPr>
            <a:xfrm>
              <a:off x="731978" y="346451"/>
              <a:ext cx="256993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rtl="1"/>
              <a:r>
                <a:rPr lang="ar-SA" sz="1600" dirty="0">
                  <a:solidFill>
                    <a:schemeClr val="bg2">
                      <a:lumMod val="50000"/>
                    </a:schemeClr>
                  </a:solidFill>
                  <a:latin typeface="Frutiger LT Arabic 45 Light" panose="01000000000000000000" pitchFamily="2" charset="-78"/>
                  <a:cs typeface="Frutiger LT Arabic 45 Light" panose="01000000000000000000" pitchFamily="2" charset="-78"/>
                </a:rPr>
                <a:t>خلال الفترة </a:t>
              </a:r>
              <a:endParaRPr lang="en-US" sz="1600" dirty="0">
                <a:solidFill>
                  <a:schemeClr val="bg2">
                    <a:lumMod val="5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endParaRPr>
            </a:p>
            <a:p>
              <a:pPr algn="r" rtl="1"/>
              <a:r>
                <a:rPr lang="ar-SA" sz="1600" dirty="0">
                  <a:solidFill>
                    <a:schemeClr val="bg2">
                      <a:lumMod val="50000"/>
                    </a:schemeClr>
                  </a:solidFill>
                  <a:latin typeface="Frutiger LT Arabic 45 Light" panose="01000000000000000000" pitchFamily="2" charset="-78"/>
                  <a:cs typeface="Frutiger LT Arabic 45 Light" panose="01000000000000000000" pitchFamily="2" charset="-78"/>
                </a:rPr>
                <a:t>من 14 الى 20 نوفمبر 2022</a:t>
              </a:r>
              <a:endParaRPr lang="en-US" sz="1600" dirty="0">
                <a:solidFill>
                  <a:schemeClr val="bg2">
                    <a:lumMod val="5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endParaRP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F94992E-0608-429E-A429-7320795657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51893" y="207891"/>
              <a:ext cx="0" cy="94814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C4244BC-438E-4BD5-8B47-885F6F5704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83792" y="204910"/>
              <a:ext cx="0" cy="94814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" name="Picture 19" descr="Text&#10;&#10;Description automatically generated">
              <a:extLst>
                <a:ext uri="{FF2B5EF4-FFF2-40B4-BE49-F238E27FC236}">
                  <a16:creationId xmlns:a16="http://schemas.microsoft.com/office/drawing/2014/main" id="{22334277-5692-4700-AB76-9E44573FF0D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17874" y="121641"/>
              <a:ext cx="1666529" cy="103439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09442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rtboard 3@4x.png" descr="Artboard 3@4x.png">
            <a:extLst>
              <a:ext uri="{FF2B5EF4-FFF2-40B4-BE49-F238E27FC236}">
                <a16:creationId xmlns:a16="http://schemas.microsoft.com/office/drawing/2014/main" id="{33661CC2-7216-47CD-A605-D65776C206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47" t="15658" r="7048" b="34404"/>
          <a:stretch/>
        </p:blipFill>
        <p:spPr>
          <a:xfrm flipH="1">
            <a:off x="89451" y="6440555"/>
            <a:ext cx="3101008" cy="347871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C90CA3F-7048-44B5-974A-55DC84DA43A5}"/>
              </a:ext>
            </a:extLst>
          </p:cNvPr>
          <p:cNvCxnSpPr>
            <a:cxnSpLocks/>
          </p:cNvCxnSpPr>
          <p:nvPr/>
        </p:nvCxnSpPr>
        <p:spPr>
          <a:xfrm>
            <a:off x="11742822" y="1469177"/>
            <a:ext cx="0" cy="4902747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88AA7227-E6B7-42CE-9877-F1C3F15CE0FE}"/>
              </a:ext>
            </a:extLst>
          </p:cNvPr>
          <p:cNvGrpSpPr/>
          <p:nvPr/>
        </p:nvGrpSpPr>
        <p:grpSpPr>
          <a:xfrm>
            <a:off x="9269128" y="1469177"/>
            <a:ext cx="2341453" cy="498108"/>
            <a:chOff x="7401825" y="1609885"/>
            <a:chExt cx="4389121" cy="863808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229894AD-5BF8-49AE-A7B7-DD71A007AE5B}"/>
                </a:ext>
              </a:extLst>
            </p:cNvPr>
            <p:cNvSpPr/>
            <p:nvPr/>
          </p:nvSpPr>
          <p:spPr>
            <a:xfrm>
              <a:off x="7401825" y="1609885"/>
              <a:ext cx="4389121" cy="863808"/>
            </a:xfrm>
            <a:prstGeom prst="roundRect">
              <a:avLst>
                <a:gd name="adj" fmla="val 9818"/>
              </a:avLst>
            </a:prstGeom>
            <a:noFill/>
            <a:ln>
              <a:solidFill>
                <a:srgbClr val="60B1F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60A25A05-2A6D-40A1-9878-C2B1D5859A9D}"/>
                </a:ext>
              </a:extLst>
            </p:cNvPr>
            <p:cNvSpPr/>
            <p:nvPr/>
          </p:nvSpPr>
          <p:spPr>
            <a:xfrm>
              <a:off x="7478831" y="1685680"/>
              <a:ext cx="4254366" cy="720636"/>
            </a:xfrm>
            <a:prstGeom prst="roundRect">
              <a:avLst>
                <a:gd name="adj" fmla="val 9818"/>
              </a:avLst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1600" b="1" dirty="0">
                  <a:solidFill>
                    <a:srgbClr val="0083C3"/>
                  </a:solidFill>
                  <a:latin typeface="Frutiger LT Arabic 45 Light" panose="01000000000000000000" pitchFamily="2" charset="-78"/>
                </a:rPr>
                <a:t>الحل</a:t>
              </a:r>
              <a:endParaRPr lang="en-US" sz="1600" b="1" dirty="0">
                <a:solidFill>
                  <a:srgbClr val="0083C3"/>
                </a:solidFill>
                <a:latin typeface="Frutiger LT Arabic 45 Light" panose="01000000000000000000" pitchFamily="2" charset="-78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B4ECF4B0-B830-44BE-B975-F304B36C1D86}"/>
              </a:ext>
            </a:extLst>
          </p:cNvPr>
          <p:cNvSpPr txBox="1"/>
          <p:nvPr/>
        </p:nvSpPr>
        <p:spPr>
          <a:xfrm>
            <a:off x="192506" y="2075702"/>
            <a:ext cx="11418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SA" sz="1600" b="1" dirty="0">
                <a:solidFill>
                  <a:srgbClr val="3A4F61"/>
                </a:solidFill>
                <a:latin typeface="Frutiger LT Arabic 45 Light" panose="01000000000000000000" pitchFamily="2" charset="-78"/>
              </a:rPr>
              <a:t>أضف وصف الحل هنا (يمكن إضافة صور وشروحات وأكواد في اكثر من شريحة اذا تطلب ذلك)</a:t>
            </a:r>
            <a:endParaRPr lang="en-US" sz="1600" b="1" dirty="0">
              <a:solidFill>
                <a:srgbClr val="3A4F61"/>
              </a:solidFill>
              <a:latin typeface="Frutiger LT Arabic 45 Light" panose="01000000000000000000" pitchFamily="2" charset="-78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3C64033-DAAF-489E-B034-A7CC1F97D779}"/>
              </a:ext>
            </a:extLst>
          </p:cNvPr>
          <p:cNvGrpSpPr/>
          <p:nvPr/>
        </p:nvGrpSpPr>
        <p:grpSpPr>
          <a:xfrm>
            <a:off x="151075" y="48283"/>
            <a:ext cx="11801955" cy="1223077"/>
            <a:chOff x="151075" y="48283"/>
            <a:chExt cx="11801955" cy="1223077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DBD78348-B3BB-4474-8D82-26338F9C9D96}"/>
                </a:ext>
              </a:extLst>
            </p:cNvPr>
            <p:cNvSpPr/>
            <p:nvPr/>
          </p:nvSpPr>
          <p:spPr>
            <a:xfrm>
              <a:off x="151075" y="114182"/>
              <a:ext cx="11801955" cy="1157178"/>
            </a:xfrm>
            <a:prstGeom prst="roundRect">
              <a:avLst>
                <a:gd name="adj" fmla="val 660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507BC8"/>
                  </a:solidFill>
                </a:rPr>
                <a:t> 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1947C0D-2C65-482D-AADF-CE3736A297FF}"/>
                </a:ext>
              </a:extLst>
            </p:cNvPr>
            <p:cNvSpPr txBox="1"/>
            <p:nvPr/>
          </p:nvSpPr>
          <p:spPr>
            <a:xfrm>
              <a:off x="6366274" y="215717"/>
              <a:ext cx="3733800" cy="954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cap="none" spc="0" normalizeH="0" baseline="0" dirty="0">
                  <a:ln>
                    <a:noFill/>
                  </a:ln>
                  <a:solidFill>
                    <a:srgbClr val="507BC8"/>
                  </a:solidFill>
                  <a:effectLst/>
                  <a:uFillTx/>
                  <a:latin typeface="Frutiger LT Arabic 45 Light" panose="01000000000000000000" pitchFamily="2" charset="-78"/>
                  <a:cs typeface="Frutiger LT Arabic 45 Light" panose="01000000000000000000" pitchFamily="2" charset="-78"/>
                  <a:sym typeface="Helvetica"/>
                </a:rPr>
                <a:t> </a:t>
              </a:r>
              <a:r>
                <a:rPr lang="ar-SA" sz="2800" b="1" dirty="0">
                  <a:solidFill>
                    <a:srgbClr val="507BC8"/>
                  </a:solidFill>
                  <a:latin typeface="Frutiger LT Arabic 45 Light" panose="01000000000000000000" pitchFamily="2" charset="-78"/>
                  <a:cs typeface="Frutiger LT Arabic 45 Light" panose="01000000000000000000" pitchFamily="2" charset="-78"/>
                  <a:sym typeface="Helvetica"/>
                </a:rPr>
                <a:t>أسبوع </a:t>
              </a:r>
              <a:endParaRPr lang="en-US" sz="2800" b="1" dirty="0">
                <a:solidFill>
                  <a:srgbClr val="507BC8"/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  <a:sym typeface="Helvetica"/>
              </a:endParaRPr>
            </a:p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A" sz="2800" b="1" dirty="0">
                  <a:solidFill>
                    <a:srgbClr val="507BC8"/>
                  </a:solidFill>
                  <a:latin typeface="Frutiger LT Arabic 45 Light" panose="01000000000000000000" pitchFamily="2" charset="-78"/>
                  <a:cs typeface="Frutiger LT Arabic 45 Light" panose="01000000000000000000" pitchFamily="2" charset="-78"/>
                  <a:sym typeface="Helvetica"/>
                </a:rPr>
                <a:t>ريادة الأعمال العالمي </a:t>
              </a:r>
              <a:endPara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7BC8"/>
                </a:solidFill>
                <a:effectLst/>
                <a:uFillTx/>
                <a:latin typeface="Frutiger LT Arabic 45 Light" panose="01000000000000000000" pitchFamily="2" charset="-78"/>
                <a:cs typeface="Frutiger LT Arabic 45 Light" panose="01000000000000000000" pitchFamily="2" charset="-78"/>
                <a:sym typeface="Helvetica"/>
              </a:endParaRP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C1FD41C1-1703-470D-838C-FF29B15BBE0B}"/>
                </a:ext>
              </a:extLst>
            </p:cNvPr>
            <p:cNvGrpSpPr/>
            <p:nvPr/>
          </p:nvGrpSpPr>
          <p:grpSpPr>
            <a:xfrm>
              <a:off x="3543749" y="48283"/>
              <a:ext cx="4393759" cy="1100015"/>
              <a:chOff x="3928861" y="3847325"/>
              <a:chExt cx="3320497" cy="788422"/>
            </a:xfrm>
          </p:grpSpPr>
          <p:pic>
            <p:nvPicPr>
              <p:cNvPr id="21" name="Picture 20" descr="A picture containing text, clipart, vector graphics&#10;&#10;Description automatically generated">
                <a:extLst>
                  <a:ext uri="{FF2B5EF4-FFF2-40B4-BE49-F238E27FC236}">
                    <a16:creationId xmlns:a16="http://schemas.microsoft.com/office/drawing/2014/main" id="{E6EF87E2-03A8-4C04-BA53-F7DB115B2DD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1142"/>
              <a:stretch/>
            </p:blipFill>
            <p:spPr>
              <a:xfrm>
                <a:off x="3928861" y="3992679"/>
                <a:ext cx="686145" cy="606563"/>
              </a:xfrm>
              <a:prstGeom prst="rect">
                <a:avLst/>
              </a:prstGeom>
            </p:spPr>
          </p:pic>
          <p:pic>
            <p:nvPicPr>
              <p:cNvPr id="22" name="Picture 21" descr="A picture containing text, clipart, vector graphics&#10;&#10;Description automatically generated">
                <a:extLst>
                  <a:ext uri="{FF2B5EF4-FFF2-40B4-BE49-F238E27FC236}">
                    <a16:creationId xmlns:a16="http://schemas.microsoft.com/office/drawing/2014/main" id="{5C0F6597-D3EA-400F-B2B6-C75279209F9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8212"/>
              <a:stretch/>
            </p:blipFill>
            <p:spPr>
              <a:xfrm>
                <a:off x="4627310" y="3847325"/>
                <a:ext cx="1302903" cy="731610"/>
              </a:xfrm>
              <a:prstGeom prst="rect">
                <a:avLst/>
              </a:prstGeom>
            </p:spPr>
          </p:pic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32C689C-E6AA-4E6E-94FE-9D51FDBADA22}"/>
                  </a:ext>
                </a:extLst>
              </p:cNvPr>
              <p:cNvSpPr txBox="1"/>
              <p:nvPr/>
            </p:nvSpPr>
            <p:spPr>
              <a:xfrm>
                <a:off x="4580358" y="4393093"/>
                <a:ext cx="2669000" cy="242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058AC7"/>
                    </a:solidFill>
                  </a:rPr>
                  <a:t>Saudi Electronic University</a:t>
                </a:r>
              </a:p>
            </p:txBody>
          </p: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41ADE69-18C6-4659-BA83-160B097A48BF}"/>
                </a:ext>
              </a:extLst>
            </p:cNvPr>
            <p:cNvSpPr txBox="1"/>
            <p:nvPr/>
          </p:nvSpPr>
          <p:spPr>
            <a:xfrm>
              <a:off x="731978" y="346451"/>
              <a:ext cx="256993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rtl="1"/>
              <a:r>
                <a:rPr lang="ar-SA" sz="1600" dirty="0">
                  <a:solidFill>
                    <a:schemeClr val="bg2">
                      <a:lumMod val="50000"/>
                    </a:schemeClr>
                  </a:solidFill>
                  <a:latin typeface="Frutiger LT Arabic 45 Light" panose="01000000000000000000" pitchFamily="2" charset="-78"/>
                  <a:cs typeface="Frutiger LT Arabic 45 Light" panose="01000000000000000000" pitchFamily="2" charset="-78"/>
                </a:rPr>
                <a:t>خلال الفترة </a:t>
              </a:r>
              <a:endParaRPr lang="en-US" sz="1600" dirty="0">
                <a:solidFill>
                  <a:schemeClr val="bg2">
                    <a:lumMod val="5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endParaRPr>
            </a:p>
            <a:p>
              <a:pPr algn="r" rtl="1"/>
              <a:r>
                <a:rPr lang="ar-SA" sz="1600" dirty="0">
                  <a:solidFill>
                    <a:schemeClr val="bg2">
                      <a:lumMod val="50000"/>
                    </a:schemeClr>
                  </a:solidFill>
                  <a:latin typeface="Frutiger LT Arabic 45 Light" panose="01000000000000000000" pitchFamily="2" charset="-78"/>
                  <a:cs typeface="Frutiger LT Arabic 45 Light" panose="01000000000000000000" pitchFamily="2" charset="-78"/>
                </a:rPr>
                <a:t>من 14 الى 20 نوفمبر 2022</a:t>
              </a:r>
              <a:endParaRPr lang="en-US" sz="1600" dirty="0">
                <a:solidFill>
                  <a:schemeClr val="bg2">
                    <a:lumMod val="5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endParaRP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A611FE4-1810-4C04-9AB5-2302FF3685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51893" y="207891"/>
              <a:ext cx="0" cy="94814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E0304D6-BC29-43D3-A707-63353556F3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83792" y="204910"/>
              <a:ext cx="0" cy="94814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" name="Picture 19" descr="Text&#10;&#10;Description automatically generated">
              <a:extLst>
                <a:ext uri="{FF2B5EF4-FFF2-40B4-BE49-F238E27FC236}">
                  <a16:creationId xmlns:a16="http://schemas.microsoft.com/office/drawing/2014/main" id="{18EA9355-1509-434C-93DF-768048B6E73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17874" y="121641"/>
              <a:ext cx="1666529" cy="103439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13701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rtboard 3@4x.png" descr="Artboard 3@4x.png">
            <a:extLst>
              <a:ext uri="{FF2B5EF4-FFF2-40B4-BE49-F238E27FC236}">
                <a16:creationId xmlns:a16="http://schemas.microsoft.com/office/drawing/2014/main" id="{33661CC2-7216-47CD-A605-D65776C206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47" t="15658" r="7048" b="34404"/>
          <a:stretch/>
        </p:blipFill>
        <p:spPr>
          <a:xfrm flipH="1">
            <a:off x="89451" y="6440555"/>
            <a:ext cx="3101008" cy="347871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C90CA3F-7048-44B5-974A-55DC84DA43A5}"/>
              </a:ext>
            </a:extLst>
          </p:cNvPr>
          <p:cNvCxnSpPr>
            <a:cxnSpLocks/>
          </p:cNvCxnSpPr>
          <p:nvPr/>
        </p:nvCxnSpPr>
        <p:spPr>
          <a:xfrm>
            <a:off x="11742822" y="1469177"/>
            <a:ext cx="0" cy="4902747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88AA7227-E6B7-42CE-9877-F1C3F15CE0FE}"/>
              </a:ext>
            </a:extLst>
          </p:cNvPr>
          <p:cNvGrpSpPr/>
          <p:nvPr/>
        </p:nvGrpSpPr>
        <p:grpSpPr>
          <a:xfrm>
            <a:off x="8855766" y="1469177"/>
            <a:ext cx="2754816" cy="498108"/>
            <a:chOff x="7401825" y="1609885"/>
            <a:chExt cx="4389121" cy="863808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229894AD-5BF8-49AE-A7B7-DD71A007AE5B}"/>
                </a:ext>
              </a:extLst>
            </p:cNvPr>
            <p:cNvSpPr/>
            <p:nvPr/>
          </p:nvSpPr>
          <p:spPr>
            <a:xfrm>
              <a:off x="7401825" y="1609885"/>
              <a:ext cx="4389121" cy="863808"/>
            </a:xfrm>
            <a:prstGeom prst="roundRect">
              <a:avLst>
                <a:gd name="adj" fmla="val 9818"/>
              </a:avLst>
            </a:prstGeom>
            <a:noFill/>
            <a:ln>
              <a:solidFill>
                <a:srgbClr val="60B1F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60A25A05-2A6D-40A1-9878-C2B1D5859A9D}"/>
                </a:ext>
              </a:extLst>
            </p:cNvPr>
            <p:cNvSpPr/>
            <p:nvPr/>
          </p:nvSpPr>
          <p:spPr>
            <a:xfrm>
              <a:off x="7478831" y="1685680"/>
              <a:ext cx="4254366" cy="720636"/>
            </a:xfrm>
            <a:prstGeom prst="roundRect">
              <a:avLst>
                <a:gd name="adj" fmla="val 9818"/>
              </a:avLst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1600" b="1" dirty="0">
                  <a:solidFill>
                    <a:srgbClr val="0083C3"/>
                  </a:solidFill>
                  <a:latin typeface="Frutiger LT Arabic 45 Light" panose="01000000000000000000" pitchFamily="2" charset="-78"/>
                </a:rPr>
                <a:t>رابط فيديو عن المشروع (اختياري)</a:t>
              </a:r>
              <a:endParaRPr lang="en-US" sz="1600" b="1" dirty="0">
                <a:solidFill>
                  <a:srgbClr val="0083C3"/>
                </a:solidFill>
                <a:latin typeface="Frutiger LT Arabic 45 Light" panose="01000000000000000000" pitchFamily="2" charset="-78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B4ECF4B0-B830-44BE-B975-F304B36C1D86}"/>
              </a:ext>
            </a:extLst>
          </p:cNvPr>
          <p:cNvSpPr txBox="1"/>
          <p:nvPr/>
        </p:nvSpPr>
        <p:spPr>
          <a:xfrm>
            <a:off x="192506" y="2075702"/>
            <a:ext cx="11418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SA" sz="1600" b="1" dirty="0">
                <a:solidFill>
                  <a:srgbClr val="3A4F61"/>
                </a:solidFill>
                <a:latin typeface="Frutiger LT Arabic 45 Light" panose="01000000000000000000" pitchFamily="2" charset="-78"/>
              </a:rPr>
              <a:t>أضف الرابط هنا (رابط اليوتيوب مثلاً ولا يزيد مدته عن 3 دقائق)</a:t>
            </a:r>
            <a:endParaRPr lang="en-US" sz="1600" b="1" dirty="0">
              <a:solidFill>
                <a:srgbClr val="3A4F61"/>
              </a:solidFill>
              <a:latin typeface="Frutiger LT Arabic 45 Light" panose="01000000000000000000" pitchFamily="2" charset="-78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B299D42-6615-459C-AB8F-D8109852B81D}"/>
              </a:ext>
            </a:extLst>
          </p:cNvPr>
          <p:cNvGrpSpPr/>
          <p:nvPr/>
        </p:nvGrpSpPr>
        <p:grpSpPr>
          <a:xfrm>
            <a:off x="9238320" y="2584527"/>
            <a:ext cx="2341453" cy="498108"/>
            <a:chOff x="7401825" y="1609885"/>
            <a:chExt cx="4389121" cy="863808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9EE7D3B8-4B2A-4D5B-B975-305A919FECF3}"/>
                </a:ext>
              </a:extLst>
            </p:cNvPr>
            <p:cNvSpPr/>
            <p:nvPr/>
          </p:nvSpPr>
          <p:spPr>
            <a:xfrm>
              <a:off x="7401825" y="1609885"/>
              <a:ext cx="4389121" cy="863808"/>
            </a:xfrm>
            <a:prstGeom prst="roundRect">
              <a:avLst>
                <a:gd name="adj" fmla="val 9818"/>
              </a:avLst>
            </a:prstGeom>
            <a:noFill/>
            <a:ln>
              <a:solidFill>
                <a:srgbClr val="60B1F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F458C839-B9A0-4F7F-BFE6-91C32E1CC7FB}"/>
                </a:ext>
              </a:extLst>
            </p:cNvPr>
            <p:cNvSpPr/>
            <p:nvPr/>
          </p:nvSpPr>
          <p:spPr>
            <a:xfrm>
              <a:off x="7478831" y="1685680"/>
              <a:ext cx="4254366" cy="720636"/>
            </a:xfrm>
            <a:prstGeom prst="roundRect">
              <a:avLst>
                <a:gd name="adj" fmla="val 9818"/>
              </a:avLst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1600" b="1" dirty="0">
                  <a:solidFill>
                    <a:srgbClr val="0083C3"/>
                  </a:solidFill>
                  <a:latin typeface="Frutiger LT Arabic 45 Light" panose="01000000000000000000" pitchFamily="2" charset="-78"/>
                </a:rPr>
                <a:t>رابط شعار المشروع (اختياري)</a:t>
              </a:r>
              <a:endParaRPr lang="en-US" sz="1600" b="1" dirty="0">
                <a:solidFill>
                  <a:srgbClr val="0083C3"/>
                </a:solidFill>
                <a:latin typeface="Frutiger LT Arabic 45 Light" panose="01000000000000000000" pitchFamily="2" charset="-78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7F9F58EC-8206-4D33-B9DA-7E28410A3FD9}"/>
              </a:ext>
            </a:extLst>
          </p:cNvPr>
          <p:cNvSpPr txBox="1"/>
          <p:nvPr/>
        </p:nvSpPr>
        <p:spPr>
          <a:xfrm>
            <a:off x="161698" y="3191052"/>
            <a:ext cx="11418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SA" sz="1600" b="1" dirty="0">
                <a:solidFill>
                  <a:srgbClr val="3A4F61"/>
                </a:solidFill>
                <a:latin typeface="Frutiger LT Arabic 45 Light" panose="01000000000000000000" pitchFamily="2" charset="-78"/>
              </a:rPr>
              <a:t>أضف الرابط هنا (يكون رابط لملف </a:t>
            </a:r>
            <a:r>
              <a:rPr lang="en-US" sz="1600" b="1" dirty="0" err="1">
                <a:solidFill>
                  <a:srgbClr val="3A4F61"/>
                </a:solidFill>
                <a:latin typeface="Frutiger LT Arabic 45 Light" panose="01000000000000000000" pitchFamily="2" charset="-78"/>
              </a:rPr>
              <a:t>ShareDrive</a:t>
            </a:r>
            <a:r>
              <a:rPr lang="ar-SA" sz="1600" b="1" dirty="0">
                <a:solidFill>
                  <a:srgbClr val="3A4F61"/>
                </a:solidFill>
                <a:latin typeface="Frutiger LT Arabic 45 Light" panose="01000000000000000000" pitchFamily="2" charset="-78"/>
              </a:rPr>
              <a:t> وذلك فقط اذا توفر شعار)</a:t>
            </a:r>
            <a:endParaRPr lang="en-US" sz="1600" b="1" dirty="0">
              <a:solidFill>
                <a:srgbClr val="3A4F61"/>
              </a:solidFill>
              <a:latin typeface="Frutiger LT Arabic 45 Light" panose="01000000000000000000" pitchFamily="2" charset="-78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B3B173A-DE4D-43FF-8565-4EBDCFDD2262}"/>
              </a:ext>
            </a:extLst>
          </p:cNvPr>
          <p:cNvGrpSpPr/>
          <p:nvPr/>
        </p:nvGrpSpPr>
        <p:grpSpPr>
          <a:xfrm>
            <a:off x="8448264" y="3636129"/>
            <a:ext cx="3100702" cy="498108"/>
            <a:chOff x="7401825" y="1609885"/>
            <a:chExt cx="4389121" cy="863808"/>
          </a:xfrm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C55789DB-F0AB-4136-9CEC-0434496F6CED}"/>
                </a:ext>
              </a:extLst>
            </p:cNvPr>
            <p:cNvSpPr/>
            <p:nvPr/>
          </p:nvSpPr>
          <p:spPr>
            <a:xfrm>
              <a:off x="7401825" y="1609885"/>
              <a:ext cx="4389121" cy="863808"/>
            </a:xfrm>
            <a:prstGeom prst="roundRect">
              <a:avLst>
                <a:gd name="adj" fmla="val 9818"/>
              </a:avLst>
            </a:prstGeom>
            <a:noFill/>
            <a:ln>
              <a:solidFill>
                <a:srgbClr val="60B1F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4D987464-DF1C-48AE-A312-C0D35F51C413}"/>
                </a:ext>
              </a:extLst>
            </p:cNvPr>
            <p:cNvSpPr/>
            <p:nvPr/>
          </p:nvSpPr>
          <p:spPr>
            <a:xfrm>
              <a:off x="7478831" y="1685680"/>
              <a:ext cx="4254366" cy="720636"/>
            </a:xfrm>
            <a:prstGeom prst="roundRect">
              <a:avLst>
                <a:gd name="adj" fmla="val 9818"/>
              </a:avLst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1600" b="1" dirty="0">
                  <a:solidFill>
                    <a:srgbClr val="0083C3"/>
                  </a:solidFill>
                  <a:latin typeface="Frutiger LT Arabic 45 Light" panose="01000000000000000000" pitchFamily="2" charset="-78"/>
                </a:rPr>
                <a:t>رابط لملفات متعلقة بالمشروع (اختياري)</a:t>
              </a:r>
              <a:endParaRPr lang="en-US" sz="1600" b="1" dirty="0">
                <a:solidFill>
                  <a:srgbClr val="0083C3"/>
                </a:solidFill>
                <a:latin typeface="Frutiger LT Arabic 45 Light" panose="01000000000000000000" pitchFamily="2" charset="-78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36B91164-9B89-492F-868D-614DF931FC12}"/>
              </a:ext>
            </a:extLst>
          </p:cNvPr>
          <p:cNvSpPr txBox="1"/>
          <p:nvPr/>
        </p:nvSpPr>
        <p:spPr>
          <a:xfrm>
            <a:off x="130890" y="4242654"/>
            <a:ext cx="11418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SA" sz="1600" b="1" dirty="0">
                <a:solidFill>
                  <a:srgbClr val="3A4F61"/>
                </a:solidFill>
                <a:latin typeface="Frutiger LT Arabic 45 Light" panose="01000000000000000000" pitchFamily="2" charset="-78"/>
              </a:rPr>
              <a:t>أضف الرابط هنا (يكون رابط لملف </a:t>
            </a:r>
            <a:r>
              <a:rPr lang="en-US" sz="1600" b="1" dirty="0" err="1">
                <a:solidFill>
                  <a:srgbClr val="3A4F61"/>
                </a:solidFill>
                <a:latin typeface="Frutiger LT Arabic 45 Light" panose="01000000000000000000" pitchFamily="2" charset="-78"/>
              </a:rPr>
              <a:t>ShareDrive</a:t>
            </a:r>
            <a:r>
              <a:rPr lang="ar-SA" sz="1600" b="1" dirty="0">
                <a:solidFill>
                  <a:srgbClr val="3A4F61"/>
                </a:solidFill>
                <a:latin typeface="Frutiger LT Arabic 45 Light" panose="01000000000000000000" pitchFamily="2" charset="-78"/>
              </a:rPr>
              <a:t> وذلك فقط اذا كان هنالك أكواد للحل ويمكن تجربته)</a:t>
            </a:r>
            <a:endParaRPr lang="en-US" sz="1600" b="1" dirty="0">
              <a:solidFill>
                <a:srgbClr val="3A4F61"/>
              </a:solidFill>
              <a:latin typeface="Frutiger LT Arabic 45 Light" panose="01000000000000000000" pitchFamily="2" charset="-78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DA0E551-9B47-406D-AA16-3CED70A308EF}"/>
              </a:ext>
            </a:extLst>
          </p:cNvPr>
          <p:cNvGrpSpPr/>
          <p:nvPr/>
        </p:nvGrpSpPr>
        <p:grpSpPr>
          <a:xfrm>
            <a:off x="151075" y="48283"/>
            <a:ext cx="11801955" cy="1223077"/>
            <a:chOff x="151075" y="48283"/>
            <a:chExt cx="11801955" cy="1223077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6DED5D1C-464D-4A7D-99BA-39EA88225DD4}"/>
                </a:ext>
              </a:extLst>
            </p:cNvPr>
            <p:cNvSpPr/>
            <p:nvPr/>
          </p:nvSpPr>
          <p:spPr>
            <a:xfrm>
              <a:off x="151075" y="114182"/>
              <a:ext cx="11801955" cy="1157178"/>
            </a:xfrm>
            <a:prstGeom prst="roundRect">
              <a:avLst>
                <a:gd name="adj" fmla="val 660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507BC8"/>
                  </a:solidFill>
                </a:rPr>
                <a:t> 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17DECC0-F6CA-4104-AAA1-D4B94D620914}"/>
                </a:ext>
              </a:extLst>
            </p:cNvPr>
            <p:cNvSpPr txBox="1"/>
            <p:nvPr/>
          </p:nvSpPr>
          <p:spPr>
            <a:xfrm>
              <a:off x="6366274" y="215717"/>
              <a:ext cx="3733800" cy="954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cap="none" spc="0" normalizeH="0" baseline="0" dirty="0">
                  <a:ln>
                    <a:noFill/>
                  </a:ln>
                  <a:solidFill>
                    <a:srgbClr val="507BC8"/>
                  </a:solidFill>
                  <a:effectLst/>
                  <a:uFillTx/>
                  <a:latin typeface="Frutiger LT Arabic 45 Light" panose="01000000000000000000" pitchFamily="2" charset="-78"/>
                  <a:cs typeface="Frutiger LT Arabic 45 Light" panose="01000000000000000000" pitchFamily="2" charset="-78"/>
                  <a:sym typeface="Helvetica"/>
                </a:rPr>
                <a:t> </a:t>
              </a:r>
              <a:r>
                <a:rPr lang="ar-SA" sz="2800" b="1" dirty="0">
                  <a:solidFill>
                    <a:srgbClr val="507BC8"/>
                  </a:solidFill>
                  <a:latin typeface="Frutiger LT Arabic 45 Light" panose="01000000000000000000" pitchFamily="2" charset="-78"/>
                  <a:cs typeface="Frutiger LT Arabic 45 Light" panose="01000000000000000000" pitchFamily="2" charset="-78"/>
                  <a:sym typeface="Helvetica"/>
                </a:rPr>
                <a:t>أسبوع </a:t>
              </a:r>
              <a:endParaRPr lang="en-US" sz="2800" b="1" dirty="0">
                <a:solidFill>
                  <a:srgbClr val="507BC8"/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  <a:sym typeface="Helvetica"/>
              </a:endParaRPr>
            </a:p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A" sz="2800" b="1" dirty="0">
                  <a:solidFill>
                    <a:srgbClr val="507BC8"/>
                  </a:solidFill>
                  <a:latin typeface="Frutiger LT Arabic 45 Light" panose="01000000000000000000" pitchFamily="2" charset="-78"/>
                  <a:cs typeface="Frutiger LT Arabic 45 Light" panose="01000000000000000000" pitchFamily="2" charset="-78"/>
                  <a:sym typeface="Helvetica"/>
                </a:rPr>
                <a:t>ريادة الأعمال العالمي </a:t>
              </a:r>
              <a:endPara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7BC8"/>
                </a:solidFill>
                <a:effectLst/>
                <a:uFillTx/>
                <a:latin typeface="Frutiger LT Arabic 45 Light" panose="01000000000000000000" pitchFamily="2" charset="-78"/>
                <a:cs typeface="Frutiger LT Arabic 45 Light" panose="01000000000000000000" pitchFamily="2" charset="-78"/>
                <a:sym typeface="Helvetica"/>
              </a:endParaRP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B63A8D4F-4C99-4917-AD14-D04B6586A34D}"/>
                </a:ext>
              </a:extLst>
            </p:cNvPr>
            <p:cNvGrpSpPr/>
            <p:nvPr/>
          </p:nvGrpSpPr>
          <p:grpSpPr>
            <a:xfrm>
              <a:off x="3543749" y="48283"/>
              <a:ext cx="4393759" cy="1100015"/>
              <a:chOff x="3928861" y="3847325"/>
              <a:chExt cx="3320497" cy="788422"/>
            </a:xfrm>
          </p:grpSpPr>
          <p:pic>
            <p:nvPicPr>
              <p:cNvPr id="30" name="Picture 29" descr="A picture containing text, clipart, vector graphics&#10;&#10;Description automatically generated">
                <a:extLst>
                  <a:ext uri="{FF2B5EF4-FFF2-40B4-BE49-F238E27FC236}">
                    <a16:creationId xmlns:a16="http://schemas.microsoft.com/office/drawing/2014/main" id="{67A7560A-3100-47EB-8680-CE9B0C07E10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1142"/>
              <a:stretch/>
            </p:blipFill>
            <p:spPr>
              <a:xfrm>
                <a:off x="3928861" y="3992679"/>
                <a:ext cx="686145" cy="606563"/>
              </a:xfrm>
              <a:prstGeom prst="rect">
                <a:avLst/>
              </a:prstGeom>
            </p:spPr>
          </p:pic>
          <p:pic>
            <p:nvPicPr>
              <p:cNvPr id="31" name="Picture 30" descr="A picture containing text, clipart, vector graphics&#10;&#10;Description automatically generated">
                <a:extLst>
                  <a:ext uri="{FF2B5EF4-FFF2-40B4-BE49-F238E27FC236}">
                    <a16:creationId xmlns:a16="http://schemas.microsoft.com/office/drawing/2014/main" id="{D5A8D9BC-7231-4455-B696-992D2C30F5E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8212"/>
              <a:stretch/>
            </p:blipFill>
            <p:spPr>
              <a:xfrm>
                <a:off x="4627310" y="3847325"/>
                <a:ext cx="1302903" cy="731610"/>
              </a:xfrm>
              <a:prstGeom prst="rect">
                <a:avLst/>
              </a:prstGeom>
            </p:spPr>
          </p:pic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6EEE81C-9C33-4203-BB30-3B632D594C4D}"/>
                  </a:ext>
                </a:extLst>
              </p:cNvPr>
              <p:cNvSpPr txBox="1"/>
              <p:nvPr/>
            </p:nvSpPr>
            <p:spPr>
              <a:xfrm>
                <a:off x="4580358" y="4393093"/>
                <a:ext cx="2669000" cy="242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058AC7"/>
                    </a:solidFill>
                  </a:rPr>
                  <a:t>Saudi Electronic University</a:t>
                </a: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0122E7D-953F-4D7A-9174-E956A121622E}"/>
                </a:ext>
              </a:extLst>
            </p:cNvPr>
            <p:cNvSpPr txBox="1"/>
            <p:nvPr/>
          </p:nvSpPr>
          <p:spPr>
            <a:xfrm>
              <a:off x="731978" y="346451"/>
              <a:ext cx="256993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rtl="1"/>
              <a:r>
                <a:rPr lang="ar-SA" sz="1600" dirty="0">
                  <a:solidFill>
                    <a:schemeClr val="bg2">
                      <a:lumMod val="50000"/>
                    </a:schemeClr>
                  </a:solidFill>
                  <a:latin typeface="Frutiger LT Arabic 45 Light" panose="01000000000000000000" pitchFamily="2" charset="-78"/>
                  <a:cs typeface="Frutiger LT Arabic 45 Light" panose="01000000000000000000" pitchFamily="2" charset="-78"/>
                </a:rPr>
                <a:t>خلال الفترة </a:t>
              </a:r>
              <a:endParaRPr lang="en-US" sz="1600" dirty="0">
                <a:solidFill>
                  <a:schemeClr val="bg2">
                    <a:lumMod val="5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endParaRPr>
            </a:p>
            <a:p>
              <a:pPr algn="r" rtl="1"/>
              <a:r>
                <a:rPr lang="ar-SA" sz="1600" dirty="0">
                  <a:solidFill>
                    <a:schemeClr val="bg2">
                      <a:lumMod val="50000"/>
                    </a:schemeClr>
                  </a:solidFill>
                  <a:latin typeface="Frutiger LT Arabic 45 Light" panose="01000000000000000000" pitchFamily="2" charset="-78"/>
                  <a:cs typeface="Frutiger LT Arabic 45 Light" panose="01000000000000000000" pitchFamily="2" charset="-78"/>
                </a:rPr>
                <a:t>من 14 الى 20 نوفمبر 2022</a:t>
              </a:r>
              <a:endParaRPr lang="en-US" sz="1600" dirty="0">
                <a:solidFill>
                  <a:schemeClr val="bg2">
                    <a:lumMod val="50000"/>
                  </a:schemeClr>
                </a:solidFill>
                <a:latin typeface="Frutiger LT Arabic 45 Light" panose="01000000000000000000" pitchFamily="2" charset="-78"/>
                <a:cs typeface="Frutiger LT Arabic 45 Light" panose="01000000000000000000" pitchFamily="2" charset="-78"/>
              </a:endParaRP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223AF39-40A7-42F1-8835-D5DD4FD712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51893" y="207891"/>
              <a:ext cx="0" cy="94814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2D67C46-7C80-43CC-AFA0-707AB5CB45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83792" y="204910"/>
              <a:ext cx="0" cy="94814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9" name="Picture 28" descr="Text&#10;&#10;Description automatically generated">
              <a:extLst>
                <a:ext uri="{FF2B5EF4-FFF2-40B4-BE49-F238E27FC236}">
                  <a16:creationId xmlns:a16="http://schemas.microsoft.com/office/drawing/2014/main" id="{F1804699-CDB5-4DAB-802D-F1909672C15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17874" y="121641"/>
              <a:ext cx="1666529" cy="103439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83242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1407</TotalTime>
  <Words>262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Frutiger LT Arabic 45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seu</dc:creator>
  <cp:lastModifiedBy>Elic noreply</cp:lastModifiedBy>
  <cp:revision>18</cp:revision>
  <dcterms:created xsi:type="dcterms:W3CDTF">2022-07-25T21:17:50Z</dcterms:created>
  <dcterms:modified xsi:type="dcterms:W3CDTF">2022-11-10T11:29:45Z</dcterms:modified>
</cp:coreProperties>
</file>